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initials="G" lastIdx="1" clrIdx="0">
    <p:extLst>
      <p:ext uri="{19B8F6BF-5375-455C-9EA6-DF929625EA0E}">
        <p15:presenceInfo xmlns:p15="http://schemas.microsoft.com/office/powerpoint/2012/main" userId="Gonz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C19840-8437-4D41-9266-A71C166BF6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9DE807B-0587-4B29-B78D-18677D552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6E5D9824-1D76-40E9-929C-7CE17113F16C}"/>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5" name="Marcador de pie de página 4">
            <a:extLst>
              <a:ext uri="{FF2B5EF4-FFF2-40B4-BE49-F238E27FC236}">
                <a16:creationId xmlns:a16="http://schemas.microsoft.com/office/drawing/2014/main" xmlns="" id="{23D51B63-7FDF-4BB5-B8A7-55F76D6608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CE69B43-EDDA-46D7-832F-E7330AE4F145}"/>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387748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52515A-E4F6-4374-BFC6-A2B65DB6860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D2672024-AF9C-4F00-BC11-E8E09DB4916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E474C4B-D665-48B6-AA1A-30B2877E0545}"/>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5" name="Marcador de pie de página 4">
            <a:extLst>
              <a:ext uri="{FF2B5EF4-FFF2-40B4-BE49-F238E27FC236}">
                <a16:creationId xmlns:a16="http://schemas.microsoft.com/office/drawing/2014/main" xmlns="" id="{211885D4-7A9C-46BB-AB57-6BD83EA0AD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33C555B-F7AC-400C-B8DF-F9E04B1FDAFA}"/>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41613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0447F4B-3D2B-4F27-B558-4A9A586009F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D944F93-B957-4B76-8D03-7D5596B89FC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88748FB-8D3A-472B-B21D-EF9F106ED44D}"/>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5" name="Marcador de pie de página 4">
            <a:extLst>
              <a:ext uri="{FF2B5EF4-FFF2-40B4-BE49-F238E27FC236}">
                <a16:creationId xmlns:a16="http://schemas.microsoft.com/office/drawing/2014/main" xmlns="" id="{B077D9B3-E174-4A8D-B855-CF69BE9C3C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855F214-58E0-464D-8269-327905EAB437}"/>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30616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1B49F6-A842-4A67-9817-D0CC4621CF7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D888D7C-7135-47F3-89BE-14ED23A59A6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138A1FA-9E3E-4597-A47E-94F951599AC4}"/>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5" name="Marcador de pie de página 4">
            <a:extLst>
              <a:ext uri="{FF2B5EF4-FFF2-40B4-BE49-F238E27FC236}">
                <a16:creationId xmlns:a16="http://schemas.microsoft.com/office/drawing/2014/main" xmlns="" id="{71EFEA8F-CA0D-4C1D-B415-9636EF1522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CBD9D20-2905-447D-91A4-071BF68ED470}"/>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10204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473F8A-DF85-4F66-863A-A4B97F35BF4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5DDD9AC-64B0-469C-980C-C11B7EC81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B0DC2DFE-7A46-4BC4-AD09-59FE10D2E589}"/>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5" name="Marcador de pie de página 4">
            <a:extLst>
              <a:ext uri="{FF2B5EF4-FFF2-40B4-BE49-F238E27FC236}">
                <a16:creationId xmlns:a16="http://schemas.microsoft.com/office/drawing/2014/main" xmlns="" id="{7483E537-5947-4F8B-8E35-DACAD35D31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7A28F9EA-D806-446E-8FCD-AEE8FFCE4C34}"/>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229977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5A9082-7B11-4685-99D0-0A2F5783EF4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6ADAD33-E17C-4ACD-BDC5-0C2969C691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7ADC9547-2E8B-4F31-B19E-BB7A3FF409B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0F1FD34A-08F8-4946-900C-B79FCA0BF860}"/>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6" name="Marcador de pie de página 5">
            <a:extLst>
              <a:ext uri="{FF2B5EF4-FFF2-40B4-BE49-F238E27FC236}">
                <a16:creationId xmlns:a16="http://schemas.microsoft.com/office/drawing/2014/main" xmlns="" id="{1C71CCC2-857A-49B0-A9BA-FB5A60AEE3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003CF36-492C-4DEC-A73A-C024AFD6B520}"/>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372086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D5B40D-9A5B-4055-B484-75ED5C1EBA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343AB5-5E47-4866-B5AD-0DEBD832F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A28BAFC-498C-417F-BEB4-6FA4F7B22B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818D311E-B7E1-4071-AE20-DD69040D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DCDF0C1-858E-4D40-8F2D-4F0711EA77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79EB40CF-FE9D-400F-8D1C-D76FE28B1FEF}"/>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8" name="Marcador de pie de página 7">
            <a:extLst>
              <a:ext uri="{FF2B5EF4-FFF2-40B4-BE49-F238E27FC236}">
                <a16:creationId xmlns:a16="http://schemas.microsoft.com/office/drawing/2014/main" xmlns="" id="{107C8B0D-13EC-4ADB-8487-376DF101A2D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1BE92BED-6BB1-417D-AB70-04BFF9742FDD}"/>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5760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A4DF97-9DA2-4ABD-A8DE-D662EC928E5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4822D67-2EAE-4707-ADE8-EB50D0A6BC90}"/>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4" name="Marcador de pie de página 3">
            <a:extLst>
              <a:ext uri="{FF2B5EF4-FFF2-40B4-BE49-F238E27FC236}">
                <a16:creationId xmlns:a16="http://schemas.microsoft.com/office/drawing/2014/main" xmlns="" id="{7A5FEBD0-0D09-40BE-83FE-8A97C5C77B9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01D37AE-4388-4CD1-9CE0-5F724A1C3F30}"/>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63942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A553530-9637-44B4-9759-690E001B60C7}"/>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3" name="Marcador de pie de página 2">
            <a:extLst>
              <a:ext uri="{FF2B5EF4-FFF2-40B4-BE49-F238E27FC236}">
                <a16:creationId xmlns:a16="http://schemas.microsoft.com/office/drawing/2014/main" xmlns="" id="{81EDAF9F-51C1-4210-A4C6-17527B4C7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772350F-7528-4531-B8D4-A31B647F9253}"/>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370830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0A24BB-B3E0-4DF2-AE4B-8677A1DC3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DF99D3F-C88E-4DA0-A762-17D16993C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9801B245-932E-4166-B0CC-D88F8A844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36BB49A-84A7-45A7-828F-ACE1B3E2FFC6}"/>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6" name="Marcador de pie de página 5">
            <a:extLst>
              <a:ext uri="{FF2B5EF4-FFF2-40B4-BE49-F238E27FC236}">
                <a16:creationId xmlns:a16="http://schemas.microsoft.com/office/drawing/2014/main" xmlns="" id="{6E5334C3-A8A7-4AD1-A40D-5BB903ABD6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6D9CE31-ECEA-490C-A401-9605830D2B6D}"/>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345038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FC86DF-93E5-4F1E-BE8C-AB24ABFAD7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A6789544-6EB1-4552-B73A-F36C80938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6820EA35-DA09-4930-B8A5-204FD3155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96A4F75-1CFF-4590-98AB-40D9E90C39E1}"/>
              </a:ext>
            </a:extLst>
          </p:cNvPr>
          <p:cNvSpPr>
            <a:spLocks noGrp="1"/>
          </p:cNvSpPr>
          <p:nvPr>
            <p:ph type="dt" sz="half" idx="10"/>
          </p:nvPr>
        </p:nvSpPr>
        <p:spPr/>
        <p:txBody>
          <a:bodyPr/>
          <a:lstStyle/>
          <a:p>
            <a:fld id="{14AF0C71-4AE7-44AB-A47D-D131DC689FA3}" type="datetimeFigureOut">
              <a:rPr lang="es-ES" smtClean="0"/>
              <a:t>12/05/2020</a:t>
            </a:fld>
            <a:endParaRPr lang="es-ES"/>
          </a:p>
        </p:txBody>
      </p:sp>
      <p:sp>
        <p:nvSpPr>
          <p:cNvPr id="6" name="Marcador de pie de página 5">
            <a:extLst>
              <a:ext uri="{FF2B5EF4-FFF2-40B4-BE49-F238E27FC236}">
                <a16:creationId xmlns:a16="http://schemas.microsoft.com/office/drawing/2014/main" xmlns="" id="{6C834460-25E2-4CDE-8A28-85829499D38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9F347F95-6D17-4C41-9A39-A7E6ED190CEB}"/>
              </a:ext>
            </a:extLst>
          </p:cNvPr>
          <p:cNvSpPr>
            <a:spLocks noGrp="1"/>
          </p:cNvSpPr>
          <p:nvPr>
            <p:ph type="sldNum" sz="quarter" idx="12"/>
          </p:nvPr>
        </p:nvSpPr>
        <p:spPr/>
        <p:txBody>
          <a:bodyPr/>
          <a:lstStyle/>
          <a:p>
            <a:fld id="{24CDF1E4-4E52-4C1B-949B-BC4011412AEC}" type="slidenum">
              <a:rPr lang="es-ES" smtClean="0"/>
              <a:t>‹Nº›</a:t>
            </a:fld>
            <a:endParaRPr lang="es-ES"/>
          </a:p>
        </p:txBody>
      </p:sp>
    </p:spTree>
    <p:extLst>
      <p:ext uri="{BB962C8B-B14F-4D97-AF65-F5344CB8AC3E}">
        <p14:creationId xmlns:p14="http://schemas.microsoft.com/office/powerpoint/2010/main" val="128846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31438EB-FB0E-48E5-A114-24C4C4F58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9D386CE3-8518-4D15-8144-B387885CC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BE154A3-5075-4273-9D19-E9773F504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F0C71-4AE7-44AB-A47D-D131DC689FA3}" type="datetimeFigureOut">
              <a:rPr lang="es-ES" smtClean="0"/>
              <a:t>12/05/2020</a:t>
            </a:fld>
            <a:endParaRPr lang="es-ES"/>
          </a:p>
        </p:txBody>
      </p:sp>
      <p:sp>
        <p:nvSpPr>
          <p:cNvPr id="5" name="Marcador de pie de página 4">
            <a:extLst>
              <a:ext uri="{FF2B5EF4-FFF2-40B4-BE49-F238E27FC236}">
                <a16:creationId xmlns:a16="http://schemas.microsoft.com/office/drawing/2014/main" xmlns="" id="{51F696C8-31B7-4601-9246-9B0844165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FA61567B-ABA9-406C-98E4-25F4B2561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DF1E4-4E52-4C1B-949B-BC4011412AEC}" type="slidenum">
              <a:rPr lang="es-ES" smtClean="0"/>
              <a:t>‹Nº›</a:t>
            </a:fld>
            <a:endParaRPr lang="es-ES"/>
          </a:p>
        </p:txBody>
      </p:sp>
    </p:spTree>
    <p:extLst>
      <p:ext uri="{BB962C8B-B14F-4D97-AF65-F5344CB8AC3E}">
        <p14:creationId xmlns:p14="http://schemas.microsoft.com/office/powerpoint/2010/main" val="279214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5F906281-B8F8-42AC-B84E-0AEB34CA1882}"/>
              </a:ext>
            </a:extLst>
          </p:cNvPr>
          <p:cNvSpPr txBox="1"/>
          <p:nvPr/>
        </p:nvSpPr>
        <p:spPr>
          <a:xfrm>
            <a:off x="5712903" y="-142613"/>
            <a:ext cx="6420374" cy="1569660"/>
          </a:xfrm>
          <a:prstGeom prst="rect">
            <a:avLst/>
          </a:prstGeom>
          <a:noFill/>
        </p:spPr>
        <p:txBody>
          <a:bodyPr wrap="square" rtlCol="0">
            <a:spAutoFit/>
          </a:bodyPr>
          <a:lstStyle/>
          <a:p>
            <a:r>
              <a:rPr lang="es-ES" sz="9600" dirty="0">
                <a:solidFill>
                  <a:srgbClr val="00B050"/>
                </a:solidFill>
              </a:rPr>
              <a:t>AJEMÁTICAS</a:t>
            </a:r>
          </a:p>
        </p:txBody>
      </p:sp>
      <p:pic>
        <p:nvPicPr>
          <p:cNvPr id="3" name="33659E63-23A6-4D3B-9008-1FF159AFD170"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0409" y="4970768"/>
            <a:ext cx="3822868" cy="2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853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1077218"/>
          </a:xfrm>
          <a:prstGeom prst="rect">
            <a:avLst/>
          </a:prstGeom>
          <a:noFill/>
        </p:spPr>
        <p:txBody>
          <a:bodyPr wrap="square" rtlCol="0">
            <a:spAutoFit/>
          </a:bodyPr>
          <a:lstStyle/>
          <a:p>
            <a:r>
              <a:rPr lang="es-ES" sz="3200" dirty="0">
                <a:latin typeface="+mj-lt"/>
              </a:rPr>
              <a:t>¿Pero que pasaría si ahora, en vez de un solo eje de simetría tenemos dos ejes de simetría?</a:t>
            </a:r>
          </a:p>
        </p:txBody>
      </p:sp>
      <p:pic>
        <p:nvPicPr>
          <p:cNvPr id="3" name="Imagen 2">
            <a:extLst>
              <a:ext uri="{FF2B5EF4-FFF2-40B4-BE49-F238E27FC236}">
                <a16:creationId xmlns:a16="http://schemas.microsoft.com/office/drawing/2014/main" xmlns="" id="{3723C33B-F4D5-4757-9AC0-678992B1EDE1}"/>
              </a:ext>
            </a:extLst>
          </p:cNvPr>
          <p:cNvPicPr>
            <a:picLocks noChangeAspect="1"/>
          </p:cNvPicPr>
          <p:nvPr/>
        </p:nvPicPr>
        <p:blipFill>
          <a:blip r:embed="rId2"/>
          <a:stretch>
            <a:fillRect/>
          </a:stretch>
        </p:blipFill>
        <p:spPr>
          <a:xfrm>
            <a:off x="2901461" y="1267336"/>
            <a:ext cx="5599199" cy="5590664"/>
          </a:xfrm>
          <a:prstGeom prst="rect">
            <a:avLst/>
          </a:prstGeom>
        </p:spPr>
      </p:pic>
      <p:pic>
        <p:nvPicPr>
          <p:cNvPr id="4"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364" y="55469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24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1200329"/>
          </a:xfrm>
          <a:prstGeom prst="rect">
            <a:avLst/>
          </a:prstGeom>
          <a:noFill/>
        </p:spPr>
        <p:txBody>
          <a:bodyPr wrap="square" rtlCol="0">
            <a:spAutoFit/>
          </a:bodyPr>
          <a:lstStyle/>
          <a:p>
            <a:r>
              <a:rPr lang="es-ES" sz="2400" dirty="0">
                <a:latin typeface="+mj-lt"/>
              </a:rPr>
              <a:t>Si seguimos los pasos que se han visto antes, tenemos que hacer lo mismo pero dos veces, primero con el eje rojo y luego con el azul, o al revés, primero con el eje azul y luego con el rojo:</a:t>
            </a:r>
          </a:p>
        </p:txBody>
      </p:sp>
      <p:sp>
        <p:nvSpPr>
          <p:cNvPr id="2" name="CuadroTexto 1">
            <a:extLst>
              <a:ext uri="{FF2B5EF4-FFF2-40B4-BE49-F238E27FC236}">
                <a16:creationId xmlns:a16="http://schemas.microsoft.com/office/drawing/2014/main" xmlns="" id="{E4E54D3C-5070-48A5-B3EB-2D931234A619}"/>
              </a:ext>
            </a:extLst>
          </p:cNvPr>
          <p:cNvSpPr txBox="1"/>
          <p:nvPr/>
        </p:nvSpPr>
        <p:spPr>
          <a:xfrm>
            <a:off x="8730762" y="1503485"/>
            <a:ext cx="3059723" cy="2585323"/>
          </a:xfrm>
          <a:prstGeom prst="rect">
            <a:avLst/>
          </a:prstGeom>
          <a:noFill/>
        </p:spPr>
        <p:txBody>
          <a:bodyPr wrap="square" rtlCol="0">
            <a:spAutoFit/>
          </a:bodyPr>
          <a:lstStyle/>
          <a:p>
            <a:r>
              <a:rPr lang="es-ES" dirty="0">
                <a:latin typeface="+mj-lt"/>
              </a:rPr>
              <a:t>Si hacemos la simetría con el eje rojo, contamos los cuadrados que hay desde el peón hasta el eje de simetría rojo (2 cuadrados), por lo que colocamos el peón 2 cuadrados a la derecha del eje rojo a la altura del peón que teníamos al principio.</a:t>
            </a:r>
          </a:p>
        </p:txBody>
      </p:sp>
      <p:pic>
        <p:nvPicPr>
          <p:cNvPr id="4" name="Imagen 3">
            <a:extLst>
              <a:ext uri="{FF2B5EF4-FFF2-40B4-BE49-F238E27FC236}">
                <a16:creationId xmlns:a16="http://schemas.microsoft.com/office/drawing/2014/main" xmlns="" id="{91143F3A-EE2F-474F-808E-EB87F920DCDA}"/>
              </a:ext>
            </a:extLst>
          </p:cNvPr>
          <p:cNvPicPr>
            <a:picLocks noChangeAspect="1"/>
          </p:cNvPicPr>
          <p:nvPr/>
        </p:nvPicPr>
        <p:blipFill>
          <a:blip r:embed="rId2"/>
          <a:stretch>
            <a:fillRect/>
          </a:stretch>
        </p:blipFill>
        <p:spPr>
          <a:xfrm>
            <a:off x="3396762" y="1390447"/>
            <a:ext cx="5334000" cy="5342231"/>
          </a:xfrm>
          <a:prstGeom prst="rect">
            <a:avLst/>
          </a:prstGeom>
        </p:spPr>
      </p:pic>
      <p:pic>
        <p:nvPicPr>
          <p:cNvPr id="6"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97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1200329"/>
          </a:xfrm>
          <a:prstGeom prst="rect">
            <a:avLst/>
          </a:prstGeom>
          <a:noFill/>
        </p:spPr>
        <p:txBody>
          <a:bodyPr wrap="square" rtlCol="0">
            <a:spAutoFit/>
          </a:bodyPr>
          <a:lstStyle/>
          <a:p>
            <a:r>
              <a:rPr lang="es-ES" sz="2400" dirty="0">
                <a:latin typeface="+mj-lt"/>
              </a:rPr>
              <a:t>Si seguimos los pasos que se han visto antes, tenemos que hacer lo mismo pero dos veces, primero con el eje rojo y luego con el azul, o al revés, primero con el eje azul y luego con el rojo:</a:t>
            </a:r>
          </a:p>
        </p:txBody>
      </p:sp>
      <p:sp>
        <p:nvSpPr>
          <p:cNvPr id="2" name="CuadroTexto 1">
            <a:extLst>
              <a:ext uri="{FF2B5EF4-FFF2-40B4-BE49-F238E27FC236}">
                <a16:creationId xmlns:a16="http://schemas.microsoft.com/office/drawing/2014/main" xmlns="" id="{E4E54D3C-5070-48A5-B3EB-2D931234A619}"/>
              </a:ext>
            </a:extLst>
          </p:cNvPr>
          <p:cNvSpPr txBox="1"/>
          <p:nvPr/>
        </p:nvSpPr>
        <p:spPr>
          <a:xfrm>
            <a:off x="263770" y="1468316"/>
            <a:ext cx="3059723" cy="2585323"/>
          </a:xfrm>
          <a:prstGeom prst="rect">
            <a:avLst/>
          </a:prstGeom>
          <a:noFill/>
        </p:spPr>
        <p:txBody>
          <a:bodyPr wrap="square" rtlCol="0">
            <a:spAutoFit/>
          </a:bodyPr>
          <a:lstStyle/>
          <a:p>
            <a:r>
              <a:rPr lang="es-ES" dirty="0">
                <a:latin typeface="+mj-lt"/>
              </a:rPr>
              <a:t>Ahora hacemos la simetría con respecto al eje azul pero con el peón nuevo que hemos colocado. Contamos los cuadrados que hay hasta el eje azul (2 cuadrados hacia abajo), por lo que vamos a colocar el peón dos cuadrados hacia abajo del eje de simetría azul. </a:t>
            </a:r>
          </a:p>
        </p:txBody>
      </p:sp>
      <p:pic>
        <p:nvPicPr>
          <p:cNvPr id="3" name="Imagen 2">
            <a:extLst>
              <a:ext uri="{FF2B5EF4-FFF2-40B4-BE49-F238E27FC236}">
                <a16:creationId xmlns:a16="http://schemas.microsoft.com/office/drawing/2014/main" xmlns="" id="{2F3617D8-7E71-4E2C-9E91-5B36AAA5EBCE}"/>
              </a:ext>
            </a:extLst>
          </p:cNvPr>
          <p:cNvPicPr>
            <a:picLocks noChangeAspect="1"/>
          </p:cNvPicPr>
          <p:nvPr/>
        </p:nvPicPr>
        <p:blipFill>
          <a:blip r:embed="rId2"/>
          <a:stretch>
            <a:fillRect/>
          </a:stretch>
        </p:blipFill>
        <p:spPr>
          <a:xfrm>
            <a:off x="3753398" y="1468316"/>
            <a:ext cx="5391518" cy="5350487"/>
          </a:xfrm>
          <a:prstGeom prst="rect">
            <a:avLst/>
          </a:prstGeom>
        </p:spPr>
      </p:pic>
      <p:pic>
        <p:nvPicPr>
          <p:cNvPr id="6"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30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830997"/>
          </a:xfrm>
          <a:prstGeom prst="rect">
            <a:avLst/>
          </a:prstGeom>
          <a:noFill/>
        </p:spPr>
        <p:txBody>
          <a:bodyPr wrap="square" rtlCol="0">
            <a:spAutoFit/>
          </a:bodyPr>
          <a:lstStyle/>
          <a:p>
            <a:r>
              <a:rPr lang="es-ES" sz="2400" dirty="0">
                <a:latin typeface="+mj-lt"/>
              </a:rPr>
              <a:t>Si hubiéramos hecho primero con respecto al eje de simetría azul y luego con el eje de simetría rojo el resultado sería el mismo:</a:t>
            </a:r>
          </a:p>
        </p:txBody>
      </p:sp>
      <p:pic>
        <p:nvPicPr>
          <p:cNvPr id="4" name="Imagen 3">
            <a:extLst>
              <a:ext uri="{FF2B5EF4-FFF2-40B4-BE49-F238E27FC236}">
                <a16:creationId xmlns:a16="http://schemas.microsoft.com/office/drawing/2014/main" xmlns="" id="{E6F11841-ED29-4626-A708-227643B454D7}"/>
              </a:ext>
            </a:extLst>
          </p:cNvPr>
          <p:cNvPicPr>
            <a:picLocks noChangeAspect="1"/>
          </p:cNvPicPr>
          <p:nvPr/>
        </p:nvPicPr>
        <p:blipFill>
          <a:blip r:embed="rId2"/>
          <a:stretch>
            <a:fillRect/>
          </a:stretch>
        </p:blipFill>
        <p:spPr>
          <a:xfrm>
            <a:off x="3688115" y="1021115"/>
            <a:ext cx="5498747" cy="5498747"/>
          </a:xfrm>
          <a:prstGeom prst="rect">
            <a:avLst/>
          </a:prstGeom>
        </p:spPr>
      </p:pic>
      <p:pic>
        <p:nvPicPr>
          <p:cNvPr id="6"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31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830997"/>
          </a:xfrm>
          <a:prstGeom prst="rect">
            <a:avLst/>
          </a:prstGeom>
          <a:noFill/>
        </p:spPr>
        <p:txBody>
          <a:bodyPr wrap="square" rtlCol="0">
            <a:spAutoFit/>
          </a:bodyPr>
          <a:lstStyle/>
          <a:p>
            <a:r>
              <a:rPr lang="es-ES" sz="2400" dirty="0">
                <a:latin typeface="+mj-lt"/>
              </a:rPr>
              <a:t>Aplicando la simetría en los dos ejes de simetría dibujados ¿dónde se colocarían las piezas?:</a:t>
            </a:r>
          </a:p>
        </p:txBody>
      </p:sp>
      <p:pic>
        <p:nvPicPr>
          <p:cNvPr id="2" name="Imagen 1">
            <a:extLst>
              <a:ext uri="{FF2B5EF4-FFF2-40B4-BE49-F238E27FC236}">
                <a16:creationId xmlns:a16="http://schemas.microsoft.com/office/drawing/2014/main" xmlns="" id="{4CD66F27-34DF-41A2-B724-2F471EF4E822}"/>
              </a:ext>
            </a:extLst>
          </p:cNvPr>
          <p:cNvPicPr>
            <a:picLocks noChangeAspect="1"/>
          </p:cNvPicPr>
          <p:nvPr/>
        </p:nvPicPr>
        <p:blipFill>
          <a:blip r:embed="rId2"/>
          <a:stretch>
            <a:fillRect/>
          </a:stretch>
        </p:blipFill>
        <p:spPr>
          <a:xfrm>
            <a:off x="3309937" y="1104329"/>
            <a:ext cx="5572125" cy="5563553"/>
          </a:xfrm>
          <a:prstGeom prst="rect">
            <a:avLst/>
          </a:prstGeom>
        </p:spPr>
      </p:pic>
      <p:pic>
        <p:nvPicPr>
          <p:cNvPr id="4"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56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461665"/>
          </a:xfrm>
          <a:prstGeom prst="rect">
            <a:avLst/>
          </a:prstGeom>
          <a:noFill/>
        </p:spPr>
        <p:txBody>
          <a:bodyPr wrap="square" rtlCol="0">
            <a:spAutoFit/>
          </a:bodyPr>
          <a:lstStyle/>
          <a:p>
            <a:r>
              <a:rPr lang="es-ES" sz="2400" dirty="0">
                <a:latin typeface="+mj-lt"/>
              </a:rPr>
              <a:t>Siguiendo los pasos aplicados anteriormente la solución sería la siguiente:</a:t>
            </a:r>
          </a:p>
        </p:txBody>
      </p:sp>
      <p:pic>
        <p:nvPicPr>
          <p:cNvPr id="3" name="Imagen 2">
            <a:extLst>
              <a:ext uri="{FF2B5EF4-FFF2-40B4-BE49-F238E27FC236}">
                <a16:creationId xmlns:a16="http://schemas.microsoft.com/office/drawing/2014/main" xmlns="" id="{1EC3664B-EA43-4D1E-83A3-379DC9CCEC79}"/>
              </a:ext>
            </a:extLst>
          </p:cNvPr>
          <p:cNvPicPr>
            <a:picLocks noChangeAspect="1"/>
          </p:cNvPicPr>
          <p:nvPr/>
        </p:nvPicPr>
        <p:blipFill>
          <a:blip r:embed="rId2"/>
          <a:stretch>
            <a:fillRect/>
          </a:stretch>
        </p:blipFill>
        <p:spPr>
          <a:xfrm>
            <a:off x="3130714" y="728365"/>
            <a:ext cx="5930572" cy="5939517"/>
          </a:xfrm>
          <a:prstGeom prst="rect">
            <a:avLst/>
          </a:prstGeom>
        </p:spPr>
      </p:pic>
      <p:pic>
        <p:nvPicPr>
          <p:cNvPr id="4"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89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186" y="365125"/>
            <a:ext cx="10735614" cy="3047776"/>
          </a:xfrm>
        </p:spPr>
        <p:txBody>
          <a:bodyPr>
            <a:normAutofit/>
          </a:bodyPr>
          <a:lstStyle/>
          <a:p>
            <a:r>
              <a:rPr lang="es-ES" b="1" dirty="0" smtClean="0">
                <a:ln w="0"/>
                <a:solidFill>
                  <a:srgbClr val="FF0000"/>
                </a:solidFill>
                <a:effectLst>
                  <a:outerShdw blurRad="38100" dist="25400" dir="5400000" algn="ctr" rotWithShape="0">
                    <a:srgbClr val="6E747A">
                      <a:alpha val="43000"/>
                    </a:srgbClr>
                  </a:outerShdw>
                </a:effectLst>
              </a:rPr>
              <a:t>FIN DE LA </a:t>
            </a:r>
            <a:r>
              <a:rPr lang="es-ES" b="1" dirty="0" smtClean="0">
                <a:ln w="0"/>
                <a:solidFill>
                  <a:srgbClr val="FF0000"/>
                </a:solidFill>
                <a:effectLst>
                  <a:outerShdw blurRad="38100" dist="25400" dir="5400000" algn="ctr" rotWithShape="0">
                    <a:srgbClr val="6E747A">
                      <a:alpha val="43000"/>
                    </a:srgbClr>
                  </a:outerShdw>
                </a:effectLst>
              </a:rPr>
              <a:t>2ª </a:t>
            </a:r>
            <a:r>
              <a:rPr lang="es-ES" b="1" dirty="0" smtClean="0">
                <a:ln w="0"/>
                <a:solidFill>
                  <a:srgbClr val="FF0000"/>
                </a:solidFill>
                <a:effectLst>
                  <a:outerShdw blurRad="38100" dist="25400" dir="5400000" algn="ctr" rotWithShape="0">
                    <a:srgbClr val="6E747A">
                      <a:alpha val="43000"/>
                    </a:srgbClr>
                  </a:outerShdw>
                </a:effectLst>
              </a:rPr>
              <a:t>PARTE </a:t>
            </a:r>
            <a:br>
              <a:rPr lang="es-ES" b="1" dirty="0" smtClean="0">
                <a:ln w="0"/>
                <a:solidFill>
                  <a:srgbClr val="FF0000"/>
                </a:solidFill>
                <a:effectLst>
                  <a:outerShdw blurRad="38100" dist="25400" dir="5400000" algn="ctr" rotWithShape="0">
                    <a:srgbClr val="6E747A">
                      <a:alpha val="43000"/>
                    </a:srgbClr>
                  </a:outerShdw>
                </a:effectLst>
              </a:rPr>
            </a:br>
            <a:r>
              <a:rPr lang="es-ES" b="1" dirty="0" smtClean="0">
                <a:ln w="0"/>
                <a:solidFill>
                  <a:srgbClr val="FF0000"/>
                </a:solidFill>
                <a:effectLst>
                  <a:outerShdw blurRad="38100" dist="25400" dir="5400000" algn="ctr" rotWithShape="0">
                    <a:srgbClr val="6E747A">
                      <a:alpha val="43000"/>
                    </a:srgbClr>
                  </a:outerShdw>
                </a:effectLst>
              </a:rPr>
              <a:t>“LA </a:t>
            </a:r>
            <a:r>
              <a:rPr lang="es-ES" b="1" dirty="0">
                <a:ln w="0"/>
                <a:solidFill>
                  <a:srgbClr val="FF0000"/>
                </a:solidFill>
                <a:effectLst>
                  <a:outerShdw blurRad="38100" dist="25400" dir="5400000" algn="ctr" rotWithShape="0">
                    <a:srgbClr val="6E747A">
                      <a:alpha val="43000"/>
                    </a:srgbClr>
                  </a:outerShdw>
                </a:effectLst>
              </a:rPr>
              <a:t>SIMETRÍA A TRAVÉS DEL </a:t>
            </a:r>
            <a:br>
              <a:rPr lang="es-ES" b="1" dirty="0">
                <a:ln w="0"/>
                <a:solidFill>
                  <a:srgbClr val="FF0000"/>
                </a:solidFill>
                <a:effectLst>
                  <a:outerShdw blurRad="38100" dist="25400" dir="5400000" algn="ctr" rotWithShape="0">
                    <a:srgbClr val="6E747A">
                      <a:alpha val="43000"/>
                    </a:srgbClr>
                  </a:outerShdw>
                </a:effectLst>
              </a:rPr>
            </a:br>
            <a:r>
              <a:rPr lang="es-ES" b="1" dirty="0">
                <a:ln w="0"/>
                <a:solidFill>
                  <a:srgbClr val="FF0000"/>
                </a:solidFill>
                <a:effectLst>
                  <a:outerShdw blurRad="38100" dist="25400" dir="5400000" algn="ctr" rotWithShape="0">
                    <a:srgbClr val="6E747A">
                      <a:alpha val="43000"/>
                    </a:srgbClr>
                  </a:outerShdw>
                </a:effectLst>
              </a:rPr>
              <a:t>TABLERO DE </a:t>
            </a:r>
            <a:r>
              <a:rPr lang="es-ES" b="1" dirty="0" smtClean="0">
                <a:ln w="0"/>
                <a:solidFill>
                  <a:srgbClr val="FF0000"/>
                </a:solidFill>
                <a:effectLst>
                  <a:outerShdw blurRad="38100" dist="25400" dir="5400000" algn="ctr" rotWithShape="0">
                    <a:srgbClr val="6E747A">
                      <a:alpha val="43000"/>
                    </a:srgbClr>
                  </a:outerShdw>
                </a:effectLst>
              </a:rPr>
              <a:t>AJEDREZ”… CONTINUAREMOS</a:t>
            </a:r>
            <a:r>
              <a:rPr lang="es-ES" b="1" dirty="0">
                <a:ln w="0"/>
                <a:solidFill>
                  <a:srgbClr val="FF0000"/>
                </a:solidFill>
                <a:effectLst>
                  <a:outerShdw blurRad="38100" dist="25400" dir="5400000" algn="ctr" rotWithShape="0">
                    <a:srgbClr val="6E747A">
                      <a:alpha val="43000"/>
                    </a:srgbClr>
                  </a:outerShdw>
                </a:effectLst>
              </a:rPr>
              <a:t/>
            </a:r>
            <a:br>
              <a:rPr lang="es-ES" b="1" dirty="0">
                <a:ln w="0"/>
                <a:solidFill>
                  <a:srgbClr val="FF0000"/>
                </a:solidFill>
                <a:effectLst>
                  <a:outerShdw blurRad="38100" dist="25400" dir="5400000" algn="ctr" rotWithShape="0">
                    <a:srgbClr val="6E747A">
                      <a:alpha val="43000"/>
                    </a:srgbClr>
                  </a:outerShdw>
                </a:effectLst>
              </a:rPr>
            </a:br>
            <a:r>
              <a:rPr lang="es-ES" b="1" dirty="0">
                <a:ln w="0"/>
                <a:solidFill>
                  <a:srgbClr val="FF0000"/>
                </a:solidFill>
                <a:effectLst>
                  <a:outerShdw blurRad="38100" dist="25400" dir="5400000" algn="ctr" rotWithShape="0">
                    <a:srgbClr val="6E747A">
                      <a:alpha val="43000"/>
                    </a:srgbClr>
                  </a:outerShdw>
                </a:effectLst>
              </a:rPr>
              <a:t> </a:t>
            </a:r>
            <a:endParaRPr lang="es-ES" dirty="0"/>
          </a:p>
        </p:txBody>
      </p:sp>
      <p:pic>
        <p:nvPicPr>
          <p:cNvPr id="4" name="33659E63-23A6-4D3B-9008-1FF159AFD170" descr="image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18986" y="3077676"/>
            <a:ext cx="4869121" cy="25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32" y="2606722"/>
            <a:ext cx="6760009" cy="4023815"/>
          </a:xfrm>
          <a:prstGeom prst="ellipse">
            <a:avLst/>
          </a:prstGeom>
          <a:ln>
            <a:noFill/>
          </a:ln>
          <a:effectLst>
            <a:softEdge rad="112500"/>
          </a:effectLst>
        </p:spPr>
      </p:pic>
    </p:spTree>
    <p:extLst>
      <p:ext uri="{BB962C8B-B14F-4D97-AF65-F5344CB8AC3E}">
        <p14:creationId xmlns:p14="http://schemas.microsoft.com/office/powerpoint/2010/main" val="214610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98BBBE9E-E238-4348-B918-A855A4013126}"/>
              </a:ext>
            </a:extLst>
          </p:cNvPr>
          <p:cNvSpPr txBox="1"/>
          <p:nvPr/>
        </p:nvSpPr>
        <p:spPr>
          <a:xfrm>
            <a:off x="559558" y="354842"/>
            <a:ext cx="11037496" cy="5632311"/>
          </a:xfrm>
          <a:prstGeom prst="rect">
            <a:avLst/>
          </a:prstGeom>
          <a:noFill/>
        </p:spPr>
        <p:txBody>
          <a:bodyPr wrap="square" rtlCol="0">
            <a:spAutoFit/>
          </a:bodyPr>
          <a:lstStyle/>
          <a:p>
            <a:r>
              <a:rPr lang="es-ES" sz="4000" dirty="0">
                <a:latin typeface="+mj-lt"/>
              </a:rPr>
              <a:t>En la presentación anterior trabajamos con el eje de simetría y las piezas del ajedrez y vimos como el eje se parecía a un espejo, todo lo que había a un lado del espejo se copiaba en el otro lado. </a:t>
            </a:r>
          </a:p>
          <a:p>
            <a:endParaRPr lang="es-ES" sz="4000" dirty="0">
              <a:latin typeface="+mj-lt"/>
            </a:endParaRPr>
          </a:p>
          <a:p>
            <a:r>
              <a:rPr lang="es-ES" sz="4000" dirty="0">
                <a:latin typeface="+mj-lt"/>
              </a:rPr>
              <a:t>En esta presentación se verán ejemplos de simetría en una cuadrícula de 8x8 con respecto a un eje teniendo en cuenta la posición de distintas piezas de ajedrez. </a:t>
            </a:r>
          </a:p>
        </p:txBody>
      </p:sp>
      <p:pic>
        <p:nvPicPr>
          <p:cNvPr id="3"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0132" y="5540991"/>
            <a:ext cx="2188286" cy="115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1360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F4AD5E2-AEA5-451F-B544-D5DD14F52F4F}"/>
              </a:ext>
            </a:extLst>
          </p:cNvPr>
          <p:cNvSpPr txBox="1"/>
          <p:nvPr/>
        </p:nvSpPr>
        <p:spPr>
          <a:xfrm>
            <a:off x="738553" y="272561"/>
            <a:ext cx="10990384" cy="1323439"/>
          </a:xfrm>
          <a:prstGeom prst="rect">
            <a:avLst/>
          </a:prstGeom>
          <a:noFill/>
        </p:spPr>
        <p:txBody>
          <a:bodyPr wrap="square" rtlCol="0">
            <a:spAutoFit/>
          </a:bodyPr>
          <a:lstStyle/>
          <a:p>
            <a:r>
              <a:rPr lang="es-ES" sz="4000" dirty="0">
                <a:latin typeface="+mj-lt"/>
              </a:rPr>
              <a:t>En la siguiente cuadrícula, tenemos colocadas dos piezas de ajedrez, un caballo blanco y un alfil negro. </a:t>
            </a:r>
          </a:p>
        </p:txBody>
      </p:sp>
      <p:pic>
        <p:nvPicPr>
          <p:cNvPr id="5" name="Imagen 4">
            <a:extLst>
              <a:ext uri="{FF2B5EF4-FFF2-40B4-BE49-F238E27FC236}">
                <a16:creationId xmlns:a16="http://schemas.microsoft.com/office/drawing/2014/main" xmlns="" id="{C272848C-0472-4D0A-937A-65B91FA88470}"/>
              </a:ext>
            </a:extLst>
          </p:cNvPr>
          <p:cNvPicPr>
            <a:picLocks noChangeAspect="1"/>
          </p:cNvPicPr>
          <p:nvPr/>
        </p:nvPicPr>
        <p:blipFill>
          <a:blip r:embed="rId2"/>
          <a:stretch>
            <a:fillRect/>
          </a:stretch>
        </p:blipFill>
        <p:spPr>
          <a:xfrm>
            <a:off x="3737978" y="1596000"/>
            <a:ext cx="4991533" cy="5006774"/>
          </a:xfrm>
          <a:prstGeom prst="rect">
            <a:avLst/>
          </a:prstGeom>
        </p:spPr>
      </p:pic>
      <p:pic>
        <p:nvPicPr>
          <p:cNvPr id="6"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24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F4AD5E2-AEA5-451F-B544-D5DD14F52F4F}"/>
              </a:ext>
            </a:extLst>
          </p:cNvPr>
          <p:cNvSpPr txBox="1"/>
          <p:nvPr/>
        </p:nvSpPr>
        <p:spPr>
          <a:xfrm>
            <a:off x="738553" y="272561"/>
            <a:ext cx="10990384" cy="1323439"/>
          </a:xfrm>
          <a:prstGeom prst="rect">
            <a:avLst/>
          </a:prstGeom>
          <a:noFill/>
        </p:spPr>
        <p:txBody>
          <a:bodyPr wrap="square" rtlCol="0">
            <a:spAutoFit/>
          </a:bodyPr>
          <a:lstStyle/>
          <a:p>
            <a:r>
              <a:rPr lang="es-ES" sz="4000" dirty="0">
                <a:latin typeface="+mj-lt"/>
              </a:rPr>
              <a:t>Para que la imagen sea simétrica, debemos tener al otro lado del eje un caballo blanco y un alfil negro.</a:t>
            </a:r>
          </a:p>
        </p:txBody>
      </p:sp>
      <p:pic>
        <p:nvPicPr>
          <p:cNvPr id="5" name="Imagen 4">
            <a:extLst>
              <a:ext uri="{FF2B5EF4-FFF2-40B4-BE49-F238E27FC236}">
                <a16:creationId xmlns:a16="http://schemas.microsoft.com/office/drawing/2014/main" xmlns="" id="{C272848C-0472-4D0A-937A-65B91FA88470}"/>
              </a:ext>
            </a:extLst>
          </p:cNvPr>
          <p:cNvPicPr>
            <a:picLocks noChangeAspect="1"/>
          </p:cNvPicPr>
          <p:nvPr/>
        </p:nvPicPr>
        <p:blipFill>
          <a:blip r:embed="rId2"/>
          <a:stretch>
            <a:fillRect/>
          </a:stretch>
        </p:blipFill>
        <p:spPr>
          <a:xfrm>
            <a:off x="3737978" y="1596000"/>
            <a:ext cx="4991533" cy="5006774"/>
          </a:xfrm>
          <a:prstGeom prst="rect">
            <a:avLst/>
          </a:prstGeom>
        </p:spPr>
      </p:pic>
      <p:pic>
        <p:nvPicPr>
          <p:cNvPr id="6"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52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F4AD5E2-AEA5-451F-B544-D5DD14F52F4F}"/>
              </a:ext>
            </a:extLst>
          </p:cNvPr>
          <p:cNvSpPr txBox="1"/>
          <p:nvPr/>
        </p:nvSpPr>
        <p:spPr>
          <a:xfrm>
            <a:off x="738553" y="272561"/>
            <a:ext cx="10990384" cy="1323439"/>
          </a:xfrm>
          <a:prstGeom prst="rect">
            <a:avLst/>
          </a:prstGeom>
          <a:noFill/>
        </p:spPr>
        <p:txBody>
          <a:bodyPr wrap="square" rtlCol="0">
            <a:spAutoFit/>
          </a:bodyPr>
          <a:lstStyle/>
          <a:p>
            <a:r>
              <a:rPr lang="es-ES" sz="4000" dirty="0">
                <a:latin typeface="+mj-lt"/>
              </a:rPr>
              <a:t>Para que la imagen sea simétrica, debemos tener al otro lado del eje un caballo blanco y un alfil negro.</a:t>
            </a:r>
          </a:p>
        </p:txBody>
      </p:sp>
      <p:sp>
        <p:nvSpPr>
          <p:cNvPr id="2" name="CuadroTexto 1">
            <a:extLst>
              <a:ext uri="{FF2B5EF4-FFF2-40B4-BE49-F238E27FC236}">
                <a16:creationId xmlns:a16="http://schemas.microsoft.com/office/drawing/2014/main" xmlns="" id="{78132AC7-2D32-4436-83F3-F624FB26BE3A}"/>
              </a:ext>
            </a:extLst>
          </p:cNvPr>
          <p:cNvSpPr txBox="1"/>
          <p:nvPr/>
        </p:nvSpPr>
        <p:spPr>
          <a:xfrm>
            <a:off x="9038492" y="1899138"/>
            <a:ext cx="2690444" cy="3139321"/>
          </a:xfrm>
          <a:prstGeom prst="rect">
            <a:avLst/>
          </a:prstGeom>
          <a:noFill/>
        </p:spPr>
        <p:txBody>
          <a:bodyPr wrap="square" rtlCol="0">
            <a:spAutoFit/>
          </a:bodyPr>
          <a:lstStyle/>
          <a:p>
            <a:r>
              <a:rPr lang="es-ES" dirty="0">
                <a:latin typeface="+mj-lt"/>
              </a:rPr>
              <a:t>Para colocar el caballo blanco simétrico, tenemos que tener en cuenta, cuantos cuadrados hay hasta el eje de simetría, en este caso son dos, por lo que debemos colocar un caballo blanco a la derecha del eje de simetría, con dos cuadrados de distancia. </a:t>
            </a:r>
          </a:p>
        </p:txBody>
      </p:sp>
      <p:pic>
        <p:nvPicPr>
          <p:cNvPr id="6" name="Imagen 5">
            <a:extLst>
              <a:ext uri="{FF2B5EF4-FFF2-40B4-BE49-F238E27FC236}">
                <a16:creationId xmlns:a16="http://schemas.microsoft.com/office/drawing/2014/main" xmlns="" id="{8AB59B0A-4BE1-4FDD-BF0D-49686CD2579F}"/>
              </a:ext>
            </a:extLst>
          </p:cNvPr>
          <p:cNvPicPr>
            <a:picLocks noChangeAspect="1"/>
          </p:cNvPicPr>
          <p:nvPr/>
        </p:nvPicPr>
        <p:blipFill>
          <a:blip r:embed="rId2"/>
          <a:stretch>
            <a:fillRect/>
          </a:stretch>
        </p:blipFill>
        <p:spPr>
          <a:xfrm>
            <a:off x="3320562" y="1617780"/>
            <a:ext cx="5076091" cy="5037997"/>
          </a:xfrm>
          <a:prstGeom prst="rect">
            <a:avLst/>
          </a:prstGeom>
        </p:spPr>
      </p:pic>
      <p:pic>
        <p:nvPicPr>
          <p:cNvPr id="5"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61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F4AD5E2-AEA5-451F-B544-D5DD14F52F4F}"/>
              </a:ext>
            </a:extLst>
          </p:cNvPr>
          <p:cNvSpPr txBox="1"/>
          <p:nvPr/>
        </p:nvSpPr>
        <p:spPr>
          <a:xfrm>
            <a:off x="738553" y="272561"/>
            <a:ext cx="10990384" cy="1323439"/>
          </a:xfrm>
          <a:prstGeom prst="rect">
            <a:avLst/>
          </a:prstGeom>
          <a:noFill/>
        </p:spPr>
        <p:txBody>
          <a:bodyPr wrap="square" rtlCol="0">
            <a:spAutoFit/>
          </a:bodyPr>
          <a:lstStyle/>
          <a:p>
            <a:r>
              <a:rPr lang="es-ES" sz="4000" dirty="0">
                <a:latin typeface="+mj-lt"/>
              </a:rPr>
              <a:t>Para que la imagen sea simétrica, debemos tener al otro lado del eje un caballo blanco y un alfil negro.</a:t>
            </a:r>
          </a:p>
        </p:txBody>
      </p:sp>
      <p:sp>
        <p:nvSpPr>
          <p:cNvPr id="2" name="CuadroTexto 1">
            <a:extLst>
              <a:ext uri="{FF2B5EF4-FFF2-40B4-BE49-F238E27FC236}">
                <a16:creationId xmlns:a16="http://schemas.microsoft.com/office/drawing/2014/main" xmlns="" id="{78132AC7-2D32-4436-83F3-F624FB26BE3A}"/>
              </a:ext>
            </a:extLst>
          </p:cNvPr>
          <p:cNvSpPr txBox="1"/>
          <p:nvPr/>
        </p:nvSpPr>
        <p:spPr>
          <a:xfrm>
            <a:off x="463060" y="2074984"/>
            <a:ext cx="2690444" cy="3139321"/>
          </a:xfrm>
          <a:prstGeom prst="rect">
            <a:avLst/>
          </a:prstGeom>
          <a:noFill/>
        </p:spPr>
        <p:txBody>
          <a:bodyPr wrap="square" rtlCol="0">
            <a:spAutoFit/>
          </a:bodyPr>
          <a:lstStyle/>
          <a:p>
            <a:r>
              <a:rPr lang="es-ES" dirty="0">
                <a:latin typeface="+mj-lt"/>
              </a:rPr>
              <a:t>Para colocar el alfil negro, hacemos lo mismo que con el caballo. Contamos los cuadrados que hay hasta el eje de simetría, en el caso del alfil solo hay un cuadrado, entonces debemos colocar un alfil negro a la derecha del eje de simetría a un cuadrado de distancia. </a:t>
            </a:r>
          </a:p>
        </p:txBody>
      </p:sp>
      <p:pic>
        <p:nvPicPr>
          <p:cNvPr id="6" name="Imagen 5">
            <a:extLst>
              <a:ext uri="{FF2B5EF4-FFF2-40B4-BE49-F238E27FC236}">
                <a16:creationId xmlns:a16="http://schemas.microsoft.com/office/drawing/2014/main" xmlns="" id="{4D90258B-6AA8-48D9-A698-FEBD17FCF7A2}"/>
              </a:ext>
            </a:extLst>
          </p:cNvPr>
          <p:cNvPicPr>
            <a:picLocks noChangeAspect="1"/>
          </p:cNvPicPr>
          <p:nvPr/>
        </p:nvPicPr>
        <p:blipFill>
          <a:blip r:embed="rId2"/>
          <a:stretch>
            <a:fillRect/>
          </a:stretch>
        </p:blipFill>
        <p:spPr>
          <a:xfrm>
            <a:off x="3640424" y="1596000"/>
            <a:ext cx="5216542" cy="5187345"/>
          </a:xfrm>
          <a:prstGeom prst="rect">
            <a:avLst/>
          </a:prstGeom>
        </p:spPr>
      </p:pic>
      <p:pic>
        <p:nvPicPr>
          <p:cNvPr id="5"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0886" y="5472312"/>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63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47FBEDA-A654-45BD-9E07-E0707E4CF2EE}"/>
              </a:ext>
            </a:extLst>
          </p:cNvPr>
          <p:cNvSpPr txBox="1"/>
          <p:nvPr/>
        </p:nvSpPr>
        <p:spPr>
          <a:xfrm>
            <a:off x="527538" y="553915"/>
            <a:ext cx="11359662" cy="5632311"/>
          </a:xfrm>
          <a:prstGeom prst="rect">
            <a:avLst/>
          </a:prstGeom>
          <a:noFill/>
        </p:spPr>
        <p:txBody>
          <a:bodyPr wrap="square" rtlCol="0">
            <a:spAutoFit/>
          </a:bodyPr>
          <a:lstStyle/>
          <a:p>
            <a:r>
              <a:rPr lang="es-ES" sz="4000" dirty="0">
                <a:latin typeface="+mj-lt"/>
              </a:rPr>
              <a:t>¿Pero qué pasaría si el eje de simetría estuviera en horizontal?</a:t>
            </a:r>
          </a:p>
          <a:p>
            <a:endParaRPr lang="es-ES" sz="4000" dirty="0">
              <a:latin typeface="+mj-lt"/>
            </a:endParaRPr>
          </a:p>
          <a:p>
            <a:r>
              <a:rPr lang="es-ES" sz="4000" dirty="0">
                <a:latin typeface="+mj-lt"/>
              </a:rPr>
              <a:t>Nada, el eje de simetría es como un espejo, se puede poner en cualquier posición, y para dibujar o colocar una posición simétrica respecto de una original solamente tenemos que seguir los pasos que hemos seguido antes. </a:t>
            </a:r>
          </a:p>
          <a:p>
            <a:endParaRPr lang="es-ES" sz="4000" dirty="0">
              <a:latin typeface="+mj-lt"/>
            </a:endParaRPr>
          </a:p>
        </p:txBody>
      </p:sp>
      <p:pic>
        <p:nvPicPr>
          <p:cNvPr id="3" name="33659E63-23A6-4D3B-9008-1FF159AFD170"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9693" y="5530709"/>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66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712176" y="190118"/>
            <a:ext cx="10471638" cy="1569660"/>
          </a:xfrm>
          <a:prstGeom prst="rect">
            <a:avLst/>
          </a:prstGeom>
          <a:noFill/>
        </p:spPr>
        <p:txBody>
          <a:bodyPr wrap="square" rtlCol="0">
            <a:spAutoFit/>
          </a:bodyPr>
          <a:lstStyle/>
          <a:p>
            <a:r>
              <a:rPr lang="es-ES" sz="3200" dirty="0">
                <a:latin typeface="+mj-lt"/>
              </a:rPr>
              <a:t>Vamos a ver un ejemplo ahora con el eje de simetría en horizontal. </a:t>
            </a:r>
          </a:p>
          <a:p>
            <a:r>
              <a:rPr lang="es-ES" sz="3200" dirty="0">
                <a:latin typeface="+mj-lt"/>
              </a:rPr>
              <a:t>¿Podrías colocar las piezas simétricas correspondientes?</a:t>
            </a:r>
          </a:p>
        </p:txBody>
      </p:sp>
      <p:pic>
        <p:nvPicPr>
          <p:cNvPr id="7" name="Imagen 6">
            <a:extLst>
              <a:ext uri="{FF2B5EF4-FFF2-40B4-BE49-F238E27FC236}">
                <a16:creationId xmlns:a16="http://schemas.microsoft.com/office/drawing/2014/main" xmlns="" id="{B2E76509-B07F-4981-843F-14B077DCBA86}"/>
              </a:ext>
            </a:extLst>
          </p:cNvPr>
          <p:cNvPicPr>
            <a:picLocks noChangeAspect="1"/>
          </p:cNvPicPr>
          <p:nvPr/>
        </p:nvPicPr>
        <p:blipFill>
          <a:blip r:embed="rId2"/>
          <a:stretch>
            <a:fillRect/>
          </a:stretch>
        </p:blipFill>
        <p:spPr>
          <a:xfrm>
            <a:off x="3520217" y="1643353"/>
            <a:ext cx="5151566" cy="5136325"/>
          </a:xfrm>
          <a:prstGeom prst="rect">
            <a:avLst/>
          </a:prstGeom>
        </p:spPr>
      </p:pic>
      <p:pic>
        <p:nvPicPr>
          <p:cNvPr id="4"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83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8A9EE3E-D1B9-44D6-9067-F316B1C8012C}"/>
              </a:ext>
            </a:extLst>
          </p:cNvPr>
          <p:cNvSpPr txBox="1"/>
          <p:nvPr/>
        </p:nvSpPr>
        <p:spPr>
          <a:xfrm>
            <a:off x="1213338" y="190118"/>
            <a:ext cx="10471638" cy="1569660"/>
          </a:xfrm>
          <a:prstGeom prst="rect">
            <a:avLst/>
          </a:prstGeom>
          <a:noFill/>
        </p:spPr>
        <p:txBody>
          <a:bodyPr wrap="square" rtlCol="0">
            <a:spAutoFit/>
          </a:bodyPr>
          <a:lstStyle/>
          <a:p>
            <a:r>
              <a:rPr lang="es-ES" sz="3200" dirty="0">
                <a:latin typeface="+mj-lt"/>
              </a:rPr>
              <a:t>Ahora el eje es horizontal, pero el proceso es similar, contamos los cuadrados de arriba hacia abajo o de abajo hacia arriba, en vez de izquierda a derecha, y nos queda como resultado:</a:t>
            </a:r>
          </a:p>
        </p:txBody>
      </p:sp>
      <p:pic>
        <p:nvPicPr>
          <p:cNvPr id="2" name="Imagen 1">
            <a:extLst>
              <a:ext uri="{FF2B5EF4-FFF2-40B4-BE49-F238E27FC236}">
                <a16:creationId xmlns:a16="http://schemas.microsoft.com/office/drawing/2014/main" xmlns="" id="{CE87D23C-2768-45DD-A193-BF733B7F3499}"/>
              </a:ext>
            </a:extLst>
          </p:cNvPr>
          <p:cNvPicPr>
            <a:picLocks noChangeAspect="1"/>
          </p:cNvPicPr>
          <p:nvPr/>
        </p:nvPicPr>
        <p:blipFill>
          <a:blip r:embed="rId2"/>
          <a:stretch>
            <a:fillRect/>
          </a:stretch>
        </p:blipFill>
        <p:spPr>
          <a:xfrm>
            <a:off x="3501165" y="1683934"/>
            <a:ext cx="5189670" cy="5166808"/>
          </a:xfrm>
          <a:prstGeom prst="rect">
            <a:avLst/>
          </a:prstGeom>
        </p:spPr>
      </p:pic>
      <p:pic>
        <p:nvPicPr>
          <p:cNvPr id="4" name="33659E63-23A6-4D3B-9008-1FF159AFD170"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61" y="5389767"/>
            <a:ext cx="2473609" cy="13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490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169</TotalTime>
  <Words>647</Words>
  <Application>Microsoft Office PowerPoint</Application>
  <PresentationFormat>Panorámica</PresentationFormat>
  <Paragraphs>25</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 DE LA 2ª PARTE  “LA SIMETRÍA A TRAVÉS DEL  TABLERO DE AJEDREZ”… CONTINUAREMOS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Gonzalo</dc:creator>
  <cp:lastModifiedBy>felix</cp:lastModifiedBy>
  <cp:revision>14</cp:revision>
  <dcterms:created xsi:type="dcterms:W3CDTF">2020-05-03T09:27:44Z</dcterms:created>
  <dcterms:modified xsi:type="dcterms:W3CDTF">2020-05-12T17:57:51Z</dcterms:modified>
</cp:coreProperties>
</file>