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3.png"/><Relationship Id="rId4" Type="http://schemas.openxmlformats.org/officeDocument/2006/relationships/image" Target="../media/image14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2.wav"/><Relationship Id="rId7" Type="http://schemas.openxmlformats.org/officeDocument/2006/relationships/image" Target="../media/image13.png"/><Relationship Id="rId12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3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5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6.png"/><Relationship Id="rId1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2.wav"/><Relationship Id="rId7" Type="http://schemas.openxmlformats.org/officeDocument/2006/relationships/image" Target="../media/image13.png"/><Relationship Id="rId12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0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sumapiezas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AJEMÁTICAS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2884" y="4829579"/>
            <a:ext cx="3421487" cy="18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9248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33761" y="-103045"/>
            <a:ext cx="4043966" cy="1196671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EL VALOR DE LAS PIEZAS</a:t>
            </a:r>
            <a:endParaRPr lang="es-E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677679" y="1372745"/>
            <a:ext cx="4443769" cy="4963660"/>
          </a:xfrm>
        </p:spPr>
        <p:txBody>
          <a:bodyPr>
            <a:noAutofit/>
          </a:bodyPr>
          <a:lstStyle/>
          <a:p>
            <a:r>
              <a:rPr lang="es-E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Como sabes, en el ajedrez todas las piezas tienen un valor numérico inicial para orientarnos en los cambios. En el cuadro de al lado tienes cada pieza con su valor.</a:t>
            </a:r>
          </a:p>
          <a:p>
            <a:r>
              <a:rPr lang="es-E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Recuerda que el rey durante la partida es el objetivo del mate. Como no se puede comer, le ponemos valor 0. </a:t>
            </a:r>
            <a:endParaRPr lang="es-ES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Pero aquí también participa del juego, igual que el resto de piezas, para divertirse todas juntas. </a:t>
            </a:r>
          </a:p>
          <a:p>
            <a:r>
              <a:rPr lang="es-E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¡¡Muy atento y no te despistes!!</a:t>
            </a:r>
            <a:endParaRPr lang="es-E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Picture 30" descr="Peón blanco :: Font de Ajedrez Chess Magnetic :: Fuen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869" y="-49530"/>
            <a:ext cx="1276155" cy="127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2" descr="Peón negro :: Font de Ajedrez Chess Magnetic :: Fue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3536" y="-103045"/>
            <a:ext cx="1304147" cy="130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2" descr="Torre blanca :: Font de Ajedrez Chess Magnetic :: Fu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470" y="1412573"/>
            <a:ext cx="1052916" cy="105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4" descr="Torre negra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7470" y="1372745"/>
            <a:ext cx="1056280" cy="105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6" descr="Alfil blanco :: Font de Ajedrez Chess Magnetic :: Fuen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470" y="2546762"/>
            <a:ext cx="926409" cy="92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0" descr="Alfil negro :: Font de Ajedrez Chess Magnetic :: Fuen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8492" y="2519004"/>
            <a:ext cx="928626" cy="9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4" descr="Caballo blanco :: Font de Ajedrez Chess Magnetic :: Fuen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470" y="3656481"/>
            <a:ext cx="1088955" cy="108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8" descr="Caballo negro :: Font de Ajedrez Chess Magnetic :: Fuen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6198" y="3678488"/>
            <a:ext cx="1050403" cy="10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8" descr="Dama blanca :: Font de Ajedrez Chess Magnetic :: Fuent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665" y="4809816"/>
            <a:ext cx="956525" cy="95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2" descr="Dama negra :: Font de Ajedrez Chess Magnetic :: Fuent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0009" y="4818766"/>
            <a:ext cx="979765" cy="97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0" descr="Rey blanco :: Font de Ajedrez Chess Magnetic :: Fuent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256" y="5830721"/>
            <a:ext cx="944942" cy="94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/>
          <p:cNvSpPr txBox="1"/>
          <p:nvPr/>
        </p:nvSpPr>
        <p:spPr>
          <a:xfrm>
            <a:off x="3011854" y="228843"/>
            <a:ext cx="2903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PEÓN</a:t>
            </a:r>
            <a:r>
              <a:rPr lang="es-ES" sz="2800" dirty="0" smtClean="0"/>
              <a:t> </a:t>
            </a:r>
            <a:r>
              <a:rPr lang="es-ES" dirty="0" smtClean="0"/>
              <a:t> </a:t>
            </a:r>
            <a:r>
              <a:rPr lang="es-ES" sz="2800" dirty="0" smtClean="0">
                <a:latin typeface="Arial Black" panose="020B0A04020102020204" pitchFamily="34" charset="0"/>
              </a:rPr>
              <a:t>1  </a:t>
            </a:r>
            <a:r>
              <a:rPr lang="es-ES" dirty="0" smtClean="0"/>
              <a:t> </a:t>
            </a:r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PUNTO</a:t>
            </a:r>
            <a:endParaRPr lang="es-E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948590" y="1558982"/>
            <a:ext cx="3547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TORRE</a:t>
            </a:r>
            <a:r>
              <a:rPr lang="es-ES" dirty="0" smtClean="0"/>
              <a:t>  </a:t>
            </a:r>
            <a:r>
              <a:rPr lang="es-ES" sz="2400" dirty="0" smtClean="0">
                <a:latin typeface="Arial Black" panose="020B0A04020102020204" pitchFamily="34" charset="0"/>
              </a:rPr>
              <a:t>5</a:t>
            </a:r>
            <a:r>
              <a:rPr lang="es-ES" dirty="0" smtClean="0"/>
              <a:t>   </a:t>
            </a:r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PUNTOS</a:t>
            </a:r>
            <a:endParaRPr lang="es-E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887670" y="2748356"/>
            <a:ext cx="3487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ALFIL</a:t>
            </a:r>
            <a:r>
              <a:rPr lang="es-ES" dirty="0" smtClean="0"/>
              <a:t>      </a:t>
            </a:r>
            <a:r>
              <a:rPr lang="es-ES" sz="2400" dirty="0" smtClean="0">
                <a:latin typeface="Arial Black" panose="020B0A04020102020204" pitchFamily="34" charset="0"/>
              </a:rPr>
              <a:t>3  </a:t>
            </a:r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PUNTOS </a:t>
            </a:r>
            <a:endParaRPr lang="es-E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613518" y="3937730"/>
            <a:ext cx="376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CABALLO </a:t>
            </a:r>
            <a:r>
              <a:rPr lang="es-ES" dirty="0" smtClean="0"/>
              <a:t> </a:t>
            </a:r>
            <a:r>
              <a:rPr lang="es-ES" sz="2400" dirty="0" smtClean="0">
                <a:latin typeface="Arial Black" panose="020B0A04020102020204" pitchFamily="34" charset="0"/>
              </a:rPr>
              <a:t>3  </a:t>
            </a:r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PUNTOS</a:t>
            </a:r>
            <a:endParaRPr lang="es-E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890124" y="5026468"/>
            <a:ext cx="4365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DAMA  </a:t>
            </a:r>
            <a:r>
              <a:rPr lang="es-ES" sz="2400" dirty="0" smtClean="0">
                <a:latin typeface="Arial Black" panose="020B0A04020102020204" pitchFamily="34" charset="0"/>
                <a:cs typeface="Andalus" panose="02020603050405020304" pitchFamily="18" charset="-78"/>
              </a:rPr>
              <a:t>9  </a:t>
            </a:r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PUNTOS</a:t>
            </a:r>
            <a:endParaRPr lang="es-E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967687" y="5905500"/>
            <a:ext cx="3053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REY     </a:t>
            </a:r>
            <a:r>
              <a:rPr lang="es-ES" dirty="0" smtClean="0"/>
              <a:t> </a:t>
            </a:r>
            <a:r>
              <a:rPr lang="es-ES" sz="2400" dirty="0">
                <a:latin typeface="Arial Black" panose="020B0A04020102020204" pitchFamily="34" charset="0"/>
              </a:rPr>
              <a:t>0</a:t>
            </a:r>
            <a:r>
              <a:rPr lang="es-ES" sz="2400" dirty="0" smtClean="0">
                <a:latin typeface="Arial Black" panose="020B0A04020102020204" pitchFamily="34" charset="0"/>
              </a:rPr>
              <a:t>   </a:t>
            </a:r>
            <a:r>
              <a:rPr lang="es-E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PUNTOS</a:t>
            </a:r>
            <a:endParaRPr lang="es-E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23" name="Picture 54" descr="Rey negro :: Font de Ajedrez Chess Magnetic :: Fuen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0600" y="5830721"/>
            <a:ext cx="979174" cy="97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0872" y="42901"/>
            <a:ext cx="1399504" cy="74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008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2523" y="4760012"/>
            <a:ext cx="1478493" cy="144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7240" y="4760012"/>
            <a:ext cx="1478493" cy="144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2682" y="4711815"/>
            <a:ext cx="1478493" cy="144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5346" y="4722740"/>
            <a:ext cx="1478493" cy="144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0788" y="4713669"/>
            <a:ext cx="1478493" cy="144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77917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37884" y="1522394"/>
            <a:ext cx="3288059" cy="4930657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Ahora vamos a hacer sumas utilizando las piezas, vas a ver las sumas de las piezas y tú tienes que hacer esa suma</a:t>
            </a:r>
            <a:r>
              <a:rPr lang="es-ES" sz="2400" dirty="0">
                <a:latin typeface="Andalus" panose="02020603050405020304" pitchFamily="18" charset="-78"/>
                <a:cs typeface="Andalus" panose="02020603050405020304" pitchFamily="18" charset="-78"/>
              </a:rPr>
              <a:t> y</a:t>
            </a:r>
            <a:r>
              <a:rPr lang="es-E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para comprobar si has acertado debes pinchar sobre la suma que tu creas  en las bombas de abajo.</a:t>
            </a:r>
            <a:endParaRPr lang="es-E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26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736" y="4708922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2" descr="Peón negro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035" y="1233922"/>
            <a:ext cx="2120556" cy="212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743822" y="2331619"/>
            <a:ext cx="35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+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464359" y="2321400"/>
            <a:ext cx="35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+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066864" y="2309676"/>
            <a:ext cx="74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 Black" panose="020B0A04020102020204" pitchFamily="34" charset="0"/>
              </a:rPr>
              <a:t>=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pic>
        <p:nvPicPr>
          <p:cNvPr id="11" name="Picture 42" descr="Peón negro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9471" y="1294102"/>
            <a:ext cx="2000196" cy="200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2" descr="Peón negro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6706" y="1314757"/>
            <a:ext cx="2009766" cy="200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5596472" y="1952068"/>
            <a:ext cx="11295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rial Black" panose="020B0A04020102020204" pitchFamily="34" charset="0"/>
              </a:rPr>
              <a:t>3</a:t>
            </a:r>
            <a:endParaRPr lang="es-ES" sz="6000" dirty="0">
              <a:latin typeface="Arial Black" panose="020B0A040201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369755" y="3655290"/>
            <a:ext cx="4687796" cy="11149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¿CUÁL ES EL VERDADERO RESULTADO?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PINCHA SOBRE ÉL</a:t>
            </a:r>
            <a:endParaRPr lang="es-E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99560" y="5441053"/>
            <a:ext cx="768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27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913722" y="5443956"/>
            <a:ext cx="448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3</a:t>
            </a:r>
            <a:endParaRPr lang="es-ES" sz="2800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3888009" y="5505378"/>
            <a:ext cx="332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761940" y="5481228"/>
            <a:ext cx="68002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820366" y="5493854"/>
            <a:ext cx="364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</a:t>
            </a:r>
            <a:endParaRPr lang="es-E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5596472" y="5555409"/>
            <a:ext cx="820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12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37882" y="145802"/>
            <a:ext cx="6944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Rounded MT Bold" panose="020F0704030504030204" pitchFamily="34" charset="0"/>
              </a:rPr>
              <a:t>EN ALGUNAS DIAPOSITIVAS TE  VA  A  APARECER LOS VALORES DE LAS PIEZAS…..PERO EN OTRAS NO </a:t>
            </a:r>
            <a:endParaRPr lang="es-E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65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16667E-7 -4.44444E-6 L -4.16667E-7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8802" y="4684865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38427" y="4684865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9877" y="4684865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654" y="4624427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7157" y="4624427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4891" y="4624427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4" descr="Torre negra :: Font de Ajedrez Chess Magnetic :: Fuente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78" b="3378"/>
          <a:stretch>
            <a:fillRect/>
          </a:stretch>
        </p:blipFill>
        <p:spPr bwMode="auto">
          <a:xfrm>
            <a:off x="2132984" y="1392311"/>
            <a:ext cx="15017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4" descr="Caballo blanco :: Font de Ajedrez Chess Magnetic :: Fuen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820" y="1135195"/>
            <a:ext cx="1598301" cy="15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689566" y="1950583"/>
            <a:ext cx="613076" cy="667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+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744465" y="1900026"/>
            <a:ext cx="1357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 Black" panose="020B0A04020102020204" pitchFamily="34" charset="0"/>
              </a:rPr>
              <a:t>=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19189" y="5277502"/>
            <a:ext cx="760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27</a:t>
            </a:r>
            <a:endParaRPr lang="es-E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830676" y="5288548"/>
            <a:ext cx="495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es-E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771140" y="5365910"/>
            <a:ext cx="397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657758" y="5350103"/>
            <a:ext cx="77337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729010" y="5390382"/>
            <a:ext cx="463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6516927" y="5404462"/>
            <a:ext cx="77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12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278056" y="1314480"/>
            <a:ext cx="1568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 smtClean="0"/>
              <a:t>8</a:t>
            </a:r>
            <a:endParaRPr lang="es-ES" sz="96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9311214" y="2400917"/>
            <a:ext cx="15536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PEÓN        1</a:t>
            </a:r>
          </a:p>
          <a:p>
            <a:endParaRPr lang="es-ES" sz="2000" dirty="0" smtClean="0"/>
          </a:p>
          <a:p>
            <a:r>
              <a:rPr lang="es-ES" sz="2000" dirty="0" smtClean="0"/>
              <a:t>ALFIL         3</a:t>
            </a:r>
          </a:p>
          <a:p>
            <a:endParaRPr lang="es-ES" sz="2000" dirty="0" smtClean="0"/>
          </a:p>
          <a:p>
            <a:r>
              <a:rPr lang="es-ES" sz="2000" dirty="0" smtClean="0"/>
              <a:t>CABALLO 3</a:t>
            </a:r>
          </a:p>
          <a:p>
            <a:endParaRPr lang="es-ES" sz="2000" dirty="0" smtClean="0"/>
          </a:p>
          <a:p>
            <a:r>
              <a:rPr lang="es-ES" sz="2000" dirty="0" smtClean="0"/>
              <a:t>TORRE      5</a:t>
            </a:r>
          </a:p>
          <a:p>
            <a:endParaRPr lang="es-ES" sz="2000" dirty="0" smtClean="0"/>
          </a:p>
          <a:p>
            <a:r>
              <a:rPr lang="es-ES" sz="2000" dirty="0" smtClean="0"/>
              <a:t>DAMA       9</a:t>
            </a:r>
          </a:p>
          <a:p>
            <a:endParaRPr lang="es-ES" sz="2000" dirty="0" smtClean="0"/>
          </a:p>
          <a:p>
            <a:r>
              <a:rPr lang="es-ES" sz="2000" dirty="0" smtClean="0"/>
              <a:t>REY           0</a:t>
            </a:r>
            <a:endParaRPr lang="es-ES" sz="2000" dirty="0"/>
          </a:p>
        </p:txBody>
      </p:sp>
      <p:pic>
        <p:nvPicPr>
          <p:cNvPr id="23" name="Picture 36" descr="Alfil blanco :: Font de Ajedrez Chess Magnetic :: Fuen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79261" y="2929255"/>
            <a:ext cx="418597" cy="41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4" descr="Rey negro :: Font de Ajedrez Chess Magnetic :: Fuen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78898" y="5381402"/>
            <a:ext cx="419320" cy="41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4" descr="Caballo blanco :: Font de Ajedrez Chess Magnetic :: Fuen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21558" y="3568620"/>
            <a:ext cx="503012" cy="50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4" descr="Torre negra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78" b="3378"/>
          <a:stretch>
            <a:fillRect/>
          </a:stretch>
        </p:blipFill>
        <p:spPr bwMode="auto">
          <a:xfrm>
            <a:off x="8843833" y="4189024"/>
            <a:ext cx="489451" cy="45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8" descr="Dama blanca :: Font de Ajedrez Chess Magnetic :: Fuen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55127" y="4787970"/>
            <a:ext cx="422518" cy="42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2" descr="Peón negro :: Font de Ajedrez Chess Magnetic :: Fuent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21558" y="2292120"/>
            <a:ext cx="592020" cy="59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Texto 28"/>
          <p:cNvSpPr txBox="1"/>
          <p:nvPr/>
        </p:nvSpPr>
        <p:spPr>
          <a:xfrm>
            <a:off x="2333501" y="195943"/>
            <a:ext cx="4341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¿CUÁNTO SUMAN?</a:t>
            </a:r>
            <a:endParaRPr lang="es-ES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14084" y="15760"/>
            <a:ext cx="1327156" cy="703403"/>
          </a:xfrm>
          <a:prstGeom prst="rect">
            <a:avLst/>
          </a:prstGeom>
        </p:spPr>
      </p:pic>
      <p:sp>
        <p:nvSpPr>
          <p:cNvPr id="36" name="Rectángulo 35"/>
          <p:cNvSpPr/>
          <p:nvPr/>
        </p:nvSpPr>
        <p:spPr>
          <a:xfrm>
            <a:off x="2459127" y="3452321"/>
            <a:ext cx="4687796" cy="11149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¿CUÁL ES EL VERDADERO RESULTADO?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PINCHA SOBRE ÉL</a:t>
            </a:r>
            <a:endParaRPr lang="es-E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665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66667E-6 1.11111E-6 L 1.66667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0889" y="4817556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205" y="4817556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9087" y="4789756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7177" y="4789756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3863" y="4737516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4117" y="4737516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850134" y="5500154"/>
            <a:ext cx="794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27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910879" y="5455344"/>
            <a:ext cx="47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834644" y="5531561"/>
            <a:ext cx="377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700180" y="5489657"/>
            <a:ext cx="79991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752994" y="5535384"/>
            <a:ext cx="440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532115" y="5507584"/>
            <a:ext cx="692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12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4" name="Picture 36" descr="Alfil blanco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4730" y="1251109"/>
            <a:ext cx="1795028" cy="179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0" descr="Alfil negro :: Font de Ajedrez Chess Magnetic :: Fuen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9270" y="1288741"/>
            <a:ext cx="1772726" cy="177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4760929" y="2062029"/>
            <a:ext cx="35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+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6370053" y="2031252"/>
            <a:ext cx="818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Arial Black" panose="020B0A04020102020204" pitchFamily="34" charset="0"/>
              </a:rPr>
              <a:t>=</a:t>
            </a:r>
            <a:endParaRPr lang="es-ES" sz="4000" dirty="0">
              <a:latin typeface="Arial Black" panose="020B0A040201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372226" y="1614917"/>
            <a:ext cx="20869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 smtClean="0">
                <a:latin typeface="Arial Black" panose="020B0A04020102020204" pitchFamily="34" charset="0"/>
              </a:rPr>
              <a:t>6</a:t>
            </a:r>
            <a:endParaRPr lang="es-ES" sz="8800" dirty="0">
              <a:latin typeface="Arial Black" panose="020B0A040201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9976861" y="3245210"/>
            <a:ext cx="15536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PEÓN        1</a:t>
            </a:r>
          </a:p>
          <a:p>
            <a:endParaRPr lang="es-ES" sz="2000" dirty="0" smtClean="0"/>
          </a:p>
          <a:p>
            <a:r>
              <a:rPr lang="es-ES" sz="2000" dirty="0" smtClean="0"/>
              <a:t>ALFIL         3</a:t>
            </a:r>
          </a:p>
          <a:p>
            <a:endParaRPr lang="es-ES" sz="2000" dirty="0" smtClean="0"/>
          </a:p>
          <a:p>
            <a:r>
              <a:rPr lang="es-ES" sz="2000" dirty="0" smtClean="0"/>
              <a:t>CABALLO 3</a:t>
            </a:r>
          </a:p>
          <a:p>
            <a:endParaRPr lang="es-ES" sz="2000" dirty="0" smtClean="0"/>
          </a:p>
          <a:p>
            <a:r>
              <a:rPr lang="es-ES" sz="2000" dirty="0" smtClean="0"/>
              <a:t>TORRE      5</a:t>
            </a:r>
          </a:p>
          <a:p>
            <a:endParaRPr lang="es-ES" sz="2000" dirty="0" smtClean="0"/>
          </a:p>
          <a:p>
            <a:r>
              <a:rPr lang="es-ES" sz="2000" dirty="0" smtClean="0"/>
              <a:t>DAMA       9</a:t>
            </a:r>
          </a:p>
          <a:p>
            <a:endParaRPr lang="es-ES" sz="2000" dirty="0" smtClean="0"/>
          </a:p>
          <a:p>
            <a:r>
              <a:rPr lang="es-ES" sz="2000" dirty="0" smtClean="0"/>
              <a:t>REY           0</a:t>
            </a:r>
            <a:endParaRPr lang="es-ES" sz="20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707749" y="2094976"/>
            <a:ext cx="35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+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pic>
        <p:nvPicPr>
          <p:cNvPr id="21" name="Picture 54" descr="Rey negro :: Font de Ajedrez Chess Magnetic :: Fuen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6402" y="1576749"/>
            <a:ext cx="1469388" cy="14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6" descr="Alfil blanco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44908" y="3773548"/>
            <a:ext cx="418597" cy="41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4" descr="Rey negro :: Font de Ajedrez Chess Magnetic :: Fuen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44545" y="6225695"/>
            <a:ext cx="419320" cy="41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4" descr="Caballo blanco :: Font de Ajedrez Chess Magnetic :: Fuen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87205" y="4412913"/>
            <a:ext cx="503012" cy="50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4" descr="Torre negra :: Font de Ajedrez Chess Magnetic :: Fuen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78" b="3378"/>
          <a:stretch>
            <a:fillRect/>
          </a:stretch>
        </p:blipFill>
        <p:spPr bwMode="auto">
          <a:xfrm>
            <a:off x="9509480" y="5033317"/>
            <a:ext cx="489451" cy="45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8" descr="Dama blanca :: Font de Ajedrez Chess Magnetic :: Fuent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20774" y="5632263"/>
            <a:ext cx="422518" cy="42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2" descr="Peón negro :: Font de Ajedrez Chess Magnetic :: Fuent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87205" y="3136413"/>
            <a:ext cx="592020" cy="59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uadroTexto 27"/>
          <p:cNvSpPr txBox="1"/>
          <p:nvPr/>
        </p:nvSpPr>
        <p:spPr>
          <a:xfrm>
            <a:off x="2333501" y="195943"/>
            <a:ext cx="4341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¿CUÁNTO SUMAN?</a:t>
            </a:r>
            <a:endParaRPr lang="es-ES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98931" y="195943"/>
            <a:ext cx="1703882" cy="903071"/>
          </a:xfrm>
          <a:prstGeom prst="rect">
            <a:avLst/>
          </a:prstGeom>
        </p:spPr>
      </p:pic>
      <p:sp>
        <p:nvSpPr>
          <p:cNvPr id="29" name="Rectángulo 28"/>
          <p:cNvSpPr/>
          <p:nvPr/>
        </p:nvSpPr>
        <p:spPr>
          <a:xfrm>
            <a:off x="2279524" y="3674815"/>
            <a:ext cx="4687796" cy="11149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¿CUÁL ES EL VERDADERO RESULTADO?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PINCHA SOBRE ÉL</a:t>
            </a:r>
            <a:endParaRPr lang="es-E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109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25E-6 -3.33333E-6 L 1.25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9144" y="4795807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4073" y="4761162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9002" y="4767198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6605" y="4703193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1606" y="4703193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4793" y="4680081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881602" y="1773758"/>
            <a:ext cx="206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+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795583" y="5364469"/>
            <a:ext cx="839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27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891785" y="5364469"/>
            <a:ext cx="497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748675" y="5421021"/>
            <a:ext cx="37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701279" y="5376298"/>
            <a:ext cx="7338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731986" y="5438590"/>
            <a:ext cx="422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504123" y="5507075"/>
            <a:ext cx="699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12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7" name="Picture 34" descr="Caballo blanco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4989" y="1011009"/>
            <a:ext cx="1711016" cy="17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8" descr="Caballo negro :: Font de Ajedrez Chess Magnetic :: Fuen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7653" y="1115236"/>
            <a:ext cx="1606789" cy="160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5966335" y="1738792"/>
            <a:ext cx="35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+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pic>
        <p:nvPicPr>
          <p:cNvPr id="20" name="Picture 50" descr="Alfil negro :: Font de Ajedrez Chess Magnetic :: Fuen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2982" y="1011009"/>
            <a:ext cx="1710561" cy="171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/>
          <p:cNvSpPr txBox="1"/>
          <p:nvPr/>
        </p:nvSpPr>
        <p:spPr>
          <a:xfrm>
            <a:off x="8023360" y="1738791"/>
            <a:ext cx="35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+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pic>
        <p:nvPicPr>
          <p:cNvPr id="22" name="Picture 30" descr="Peón blanco :: Font de Ajedrez Chess Magnetic :: Fuen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3298" y="1115236"/>
            <a:ext cx="1427735" cy="142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/>
          <p:cNvSpPr txBox="1"/>
          <p:nvPr/>
        </p:nvSpPr>
        <p:spPr>
          <a:xfrm>
            <a:off x="9560333" y="1901323"/>
            <a:ext cx="680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 Black" panose="020B0A04020102020204" pitchFamily="34" charset="0"/>
              </a:rPr>
              <a:t>=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0080385" y="1459453"/>
            <a:ext cx="14169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smtClean="0">
                <a:latin typeface="Arial Black" panose="020B0A04020102020204" pitchFamily="34" charset="0"/>
              </a:rPr>
              <a:t>10</a:t>
            </a:r>
            <a:endParaRPr lang="es-ES" sz="6600" dirty="0">
              <a:latin typeface="Arial Black" panose="020B0A0402010202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367832" y="3381632"/>
            <a:ext cx="15536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PEÓN        1</a:t>
            </a:r>
          </a:p>
          <a:p>
            <a:endParaRPr lang="es-ES" sz="2000" dirty="0" smtClean="0"/>
          </a:p>
          <a:p>
            <a:r>
              <a:rPr lang="es-ES" sz="2000" dirty="0" smtClean="0"/>
              <a:t>ALFIL         3</a:t>
            </a:r>
          </a:p>
          <a:p>
            <a:endParaRPr lang="es-ES" sz="2000" dirty="0" smtClean="0"/>
          </a:p>
          <a:p>
            <a:r>
              <a:rPr lang="es-ES" sz="2000" dirty="0" smtClean="0"/>
              <a:t>CABALLO 3</a:t>
            </a:r>
          </a:p>
          <a:p>
            <a:endParaRPr lang="es-ES" sz="2000" dirty="0" smtClean="0"/>
          </a:p>
          <a:p>
            <a:r>
              <a:rPr lang="es-ES" sz="2000" dirty="0" smtClean="0"/>
              <a:t>TORRE      5</a:t>
            </a:r>
          </a:p>
          <a:p>
            <a:endParaRPr lang="es-ES" sz="2000" dirty="0" smtClean="0"/>
          </a:p>
          <a:p>
            <a:r>
              <a:rPr lang="es-ES" sz="2000" dirty="0" smtClean="0"/>
              <a:t>DAMA       9</a:t>
            </a:r>
          </a:p>
          <a:p>
            <a:endParaRPr lang="es-ES" sz="2000" dirty="0" smtClean="0"/>
          </a:p>
          <a:p>
            <a:r>
              <a:rPr lang="es-ES" sz="2000" dirty="0" smtClean="0"/>
              <a:t>REY           0</a:t>
            </a:r>
            <a:endParaRPr lang="es-ES" sz="2000" dirty="0"/>
          </a:p>
        </p:txBody>
      </p:sp>
      <p:pic>
        <p:nvPicPr>
          <p:cNvPr id="33" name="Picture 36" descr="Alfil blanco :: Font de Ajedrez Chess Magnetic :: Fuen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5879" y="3909970"/>
            <a:ext cx="418597" cy="41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4" descr="Rey negro :: Font de Ajedrez Chess Magnetic :: Fuent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5516" y="6362117"/>
            <a:ext cx="419320" cy="41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Caballo blanco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176" y="4549335"/>
            <a:ext cx="503012" cy="50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4" descr="Torre negra :: Font de Ajedrez Chess Magnetic :: Fuent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78" b="3378"/>
          <a:stretch>
            <a:fillRect/>
          </a:stretch>
        </p:blipFill>
        <p:spPr bwMode="auto">
          <a:xfrm>
            <a:off x="900451" y="5169739"/>
            <a:ext cx="489451" cy="45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8" descr="Dama blanca :: Font de Ajedrez Chess Magnetic :: Fuent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1745" y="5768685"/>
            <a:ext cx="422518" cy="42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2" descr="Peón negro :: Font de Ajedrez Chess Magnetic :: Fuen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176" y="3272835"/>
            <a:ext cx="592020" cy="59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CuadroTexto 38"/>
          <p:cNvSpPr txBox="1"/>
          <p:nvPr/>
        </p:nvSpPr>
        <p:spPr>
          <a:xfrm>
            <a:off x="2333501" y="195943"/>
            <a:ext cx="4341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¿CUÁNTO SUMAN?</a:t>
            </a:r>
            <a:endParaRPr lang="es-ES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4614" y="187680"/>
            <a:ext cx="1425262" cy="755400"/>
          </a:xfrm>
          <a:prstGeom prst="rect">
            <a:avLst/>
          </a:prstGeom>
        </p:spPr>
      </p:pic>
      <p:sp>
        <p:nvSpPr>
          <p:cNvPr id="27" name="Rectángulo 26"/>
          <p:cNvSpPr/>
          <p:nvPr/>
        </p:nvSpPr>
        <p:spPr>
          <a:xfrm>
            <a:off x="4317131" y="3112904"/>
            <a:ext cx="4687796" cy="11149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¿CUÁL ES EL VERDADERO RESULTADO?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PINCHA SOBRE ÉL</a:t>
            </a:r>
            <a:endParaRPr lang="es-E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0209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3.7037E-7 L -0.00078 -0.05764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894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8383" y="4807841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2043" y="4777199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5384" y="4746557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3957" y="4717561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7997" y="4717561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6570" y="4666210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2476570" y="5400026"/>
            <a:ext cx="786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27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600312" y="5406740"/>
            <a:ext cx="47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516270" y="5435389"/>
            <a:ext cx="377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391532" y="5435389"/>
            <a:ext cx="84313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406571" y="5444341"/>
            <a:ext cx="440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7154009" y="5494715"/>
            <a:ext cx="901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12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7" name="Picture 38" descr="Dama blanca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0415" y="1811191"/>
            <a:ext cx="1434019" cy="143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2" descr="Dama negra :: Font de Ajedrez Chess Magnetic :: Fuen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9365" y="1940529"/>
            <a:ext cx="1304681" cy="130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8" descr="Dama blanca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6688" y="1811191"/>
            <a:ext cx="1434019" cy="143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4390362" y="2629741"/>
            <a:ext cx="613076" cy="667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+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173612" y="2601412"/>
            <a:ext cx="613076" cy="667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+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8293087" y="2577818"/>
            <a:ext cx="680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 Black" panose="020B0A04020102020204" pitchFamily="34" charset="0"/>
              </a:rPr>
              <a:t>=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973996" y="2155371"/>
            <a:ext cx="1815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latin typeface="Arial Black" panose="020B0A04020102020204" pitchFamily="34" charset="0"/>
              </a:rPr>
              <a:t>27</a:t>
            </a:r>
            <a:endParaRPr lang="es-ES" sz="7200" dirty="0">
              <a:latin typeface="Arial Black" panose="020B0A040201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2333501" y="195943"/>
            <a:ext cx="4341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¿CUÁNTO SUMAN?</a:t>
            </a:r>
            <a:endParaRPr lang="es-ES" sz="2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3939" y="99389"/>
            <a:ext cx="1351541" cy="716327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3605291" y="3585040"/>
            <a:ext cx="4687796" cy="11149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¿CUÁL ES EL VERDADERO RESULTADO?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PINCHA SOBRE ÉL</a:t>
            </a:r>
            <a:endParaRPr lang="es-E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6512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5.55112E-17 -2.22222E-6 L 5.55112E-17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7348" y="4755079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4987" y="4734477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8438" y="4723392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7162" y="4712307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257" y="4746244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5820" y="4746285"/>
            <a:ext cx="1471546" cy="14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2400244" y="5390093"/>
            <a:ext cx="748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27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525283" y="5414026"/>
            <a:ext cx="46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407374" y="5472907"/>
            <a:ext cx="410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274731" y="5441220"/>
            <a:ext cx="69633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371678" y="5493573"/>
            <a:ext cx="429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7127934" y="5525420"/>
            <a:ext cx="707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12</a:t>
            </a:r>
            <a:endParaRPr lang="es-E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9" name="Picture 52" descr="Dama negra :: Font de Ajedrez Chess Magnetic :: Fu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9566" y="1522999"/>
            <a:ext cx="1355912" cy="135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4020280" y="2017987"/>
            <a:ext cx="853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 Black" panose="020B0A04020102020204" pitchFamily="34" charset="0"/>
              </a:rPr>
              <a:t>+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pic>
        <p:nvPicPr>
          <p:cNvPr id="21" name="Picture 36" descr="Alfil blanco :: Font de Ajedrez Chess Magnetic :: Fuen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7443" y="1402314"/>
            <a:ext cx="1485577" cy="148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21"/>
          <p:cNvSpPr txBox="1"/>
          <p:nvPr/>
        </p:nvSpPr>
        <p:spPr>
          <a:xfrm>
            <a:off x="6253133" y="2145102"/>
            <a:ext cx="680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 Black" panose="020B0A04020102020204" pitchFamily="34" charset="0"/>
              </a:rPr>
              <a:t>=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855538" y="1787154"/>
            <a:ext cx="21161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smtClean="0">
                <a:latin typeface="Arial Black" panose="020B0A04020102020204" pitchFamily="34" charset="0"/>
              </a:rPr>
              <a:t>12</a:t>
            </a:r>
            <a:endParaRPr lang="es-ES" sz="6600" dirty="0">
              <a:latin typeface="Arial Black" panose="020B0A040201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0088327" y="3118355"/>
            <a:ext cx="15536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PEÓN        1</a:t>
            </a:r>
          </a:p>
          <a:p>
            <a:endParaRPr lang="es-ES" sz="2000" dirty="0" smtClean="0"/>
          </a:p>
          <a:p>
            <a:r>
              <a:rPr lang="es-ES" sz="2000" dirty="0" smtClean="0"/>
              <a:t>ALFIL         3</a:t>
            </a:r>
          </a:p>
          <a:p>
            <a:endParaRPr lang="es-ES" sz="2000" dirty="0" smtClean="0"/>
          </a:p>
          <a:p>
            <a:r>
              <a:rPr lang="es-ES" sz="2000" dirty="0" smtClean="0"/>
              <a:t>CABALLO 3</a:t>
            </a:r>
          </a:p>
          <a:p>
            <a:endParaRPr lang="es-ES" sz="2000" dirty="0" smtClean="0"/>
          </a:p>
          <a:p>
            <a:r>
              <a:rPr lang="es-ES" sz="2000" dirty="0" smtClean="0"/>
              <a:t>TORRE      5</a:t>
            </a:r>
          </a:p>
          <a:p>
            <a:endParaRPr lang="es-ES" sz="2000" dirty="0" smtClean="0"/>
          </a:p>
          <a:p>
            <a:r>
              <a:rPr lang="es-ES" sz="2000" dirty="0" smtClean="0"/>
              <a:t>DAMA       9</a:t>
            </a:r>
          </a:p>
          <a:p>
            <a:endParaRPr lang="es-ES" sz="2000" dirty="0" smtClean="0"/>
          </a:p>
          <a:p>
            <a:r>
              <a:rPr lang="es-ES" sz="2000" dirty="0" smtClean="0"/>
              <a:t>REY           0</a:t>
            </a:r>
            <a:endParaRPr lang="es-ES" sz="2000" dirty="0"/>
          </a:p>
        </p:txBody>
      </p:sp>
      <p:pic>
        <p:nvPicPr>
          <p:cNvPr id="25" name="Picture 36" descr="Alfil blanco :: Font de Ajedrez Chess Magnetic :: Fuen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6374" y="3646693"/>
            <a:ext cx="418597" cy="41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4" descr="Rey negro :: Font de Ajedrez Chess Magnetic :: Fuen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6011" y="6098840"/>
            <a:ext cx="419320" cy="41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4" descr="Caballo blanco :: Font de Ajedrez Chess Magnetic :: Fuen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98671" y="4286058"/>
            <a:ext cx="503012" cy="50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4" descr="Torre negra :: Font de Ajedrez Chess Magnetic :: Fuent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78" b="3378"/>
          <a:stretch>
            <a:fillRect/>
          </a:stretch>
        </p:blipFill>
        <p:spPr bwMode="auto">
          <a:xfrm>
            <a:off x="9620946" y="4906462"/>
            <a:ext cx="489451" cy="45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8" descr="Dama blanca :: Font de Ajedrez Chess Magnetic :: Fuent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32240" y="5505408"/>
            <a:ext cx="422518" cy="42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2" descr="Peón negro :: Font de Ajedrez Chess Magnetic :: Fuent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98671" y="3009558"/>
            <a:ext cx="592020" cy="59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CuadroTexto 30"/>
          <p:cNvSpPr txBox="1"/>
          <p:nvPr/>
        </p:nvSpPr>
        <p:spPr>
          <a:xfrm>
            <a:off x="3809513" y="152533"/>
            <a:ext cx="4341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¿CUÁNTO SUMAN?</a:t>
            </a:r>
            <a:endParaRPr lang="es-ES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36223" y="195943"/>
            <a:ext cx="1257837" cy="666663"/>
          </a:xfrm>
          <a:prstGeom prst="rect">
            <a:avLst/>
          </a:prstGeom>
        </p:spPr>
      </p:pic>
      <p:sp>
        <p:nvSpPr>
          <p:cNvPr id="32" name="Rectángulo 31"/>
          <p:cNvSpPr/>
          <p:nvPr/>
        </p:nvSpPr>
        <p:spPr>
          <a:xfrm>
            <a:off x="3224759" y="3455179"/>
            <a:ext cx="4687796" cy="11149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¿CUÁL ES EL VERDADERO RESULTADO?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PINCHA SOBRE ÉL</a:t>
            </a:r>
            <a:endParaRPr lang="es-E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6575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4.44444E-6 L 3.33333E-6 -0.07223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omba Dibujos Animados - Gráficos vectoriales gratis en Pixab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7279" y="0"/>
            <a:ext cx="6967470" cy="679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6722" y="3040487"/>
            <a:ext cx="3518208" cy="1864677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120460" y="3786389"/>
            <a:ext cx="327123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500" dirty="0" smtClean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FIN</a:t>
            </a:r>
            <a:endParaRPr lang="es-ES" sz="115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870130" y="785611"/>
            <a:ext cx="4211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Si lo has acertado todo </a:t>
            </a:r>
          </a:p>
          <a:p>
            <a:r>
              <a:rPr lang="es-ES" sz="3200" dirty="0" smtClean="0">
                <a:solidFill>
                  <a:schemeClr val="bg1"/>
                </a:solidFill>
              </a:rPr>
              <a:t>¡¡Enhorabuena!!!! </a:t>
            </a:r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2186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theme/theme1.xml><?xml version="1.0" encoding="utf-8"?>
<a:theme xmlns:a="http://schemas.openxmlformats.org/drawingml/2006/main" name="SUMAPIEZAS 1º-2º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SUMAPIEZAS 1º-2º</Template>
  <TotalTime>0</TotalTime>
  <Words>366</Words>
  <Application>Microsoft Office PowerPoint</Application>
  <PresentationFormat>Personalizado</PresentationFormat>
  <Paragraphs>138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SUMAPIEZAS 1º-2º</vt:lpstr>
      <vt:lpstr>sumapiezas</vt:lpstr>
      <vt:lpstr>EL VALOR DE LAS PIEZAS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sumapiezas</dc:title>
  <dc:creator> </dc:creator>
  <cp:lastModifiedBy> </cp:lastModifiedBy>
  <cp:revision>1</cp:revision>
  <dcterms:created xsi:type="dcterms:W3CDTF">2020-04-13T16:17:58Z</dcterms:created>
  <dcterms:modified xsi:type="dcterms:W3CDTF">2020-04-13T16:18:11Z</dcterms:modified>
</cp:coreProperties>
</file>